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1" r:id="rId4"/>
    <p:sldId id="270" r:id="rId5"/>
    <p:sldId id="258" r:id="rId6"/>
    <p:sldId id="259" r:id="rId7"/>
    <p:sldId id="266" r:id="rId8"/>
    <p:sldId id="272" r:id="rId9"/>
    <p:sldId id="273" r:id="rId10"/>
    <p:sldId id="263" r:id="rId11"/>
    <p:sldId id="264" r:id="rId12"/>
    <p:sldId id="277" r:id="rId13"/>
    <p:sldId id="274" r:id="rId14"/>
    <p:sldId id="275" r:id="rId15"/>
    <p:sldId id="276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/>
    <p:restoredTop sz="86437"/>
  </p:normalViewPr>
  <p:slideViewPr>
    <p:cSldViewPr snapToGrid="0" snapToObjects="1" showGuides="1">
      <p:cViewPr varScale="1">
        <p:scale>
          <a:sx n="91" d="100"/>
          <a:sy n="91" d="100"/>
        </p:scale>
        <p:origin x="192" y="304"/>
      </p:cViewPr>
      <p:guideLst/>
    </p:cSldViewPr>
  </p:slideViewPr>
  <p:outlineViewPr>
    <p:cViewPr>
      <p:scale>
        <a:sx n="33" d="100"/>
        <a:sy n="33" d="100"/>
      </p:scale>
      <p:origin x="0" y="-1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B1C5-9F48-0948-B889-BEC0D25F2050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BF7B-63BB-1947-8A26-5BC39745C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3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5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8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5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70612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52249" y="-1223782"/>
            <a:ext cx="4943151" cy="4621857"/>
            <a:chOff x="7989186" y="-917837"/>
            <a:chExt cx="3707363" cy="3466393"/>
          </a:xfrm>
        </p:grpSpPr>
        <p:pic>
          <p:nvPicPr>
            <p:cNvPr id="10" name="Picture 9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156" y="-917837"/>
              <a:ext cx="3466393" cy="3466393"/>
            </a:xfrm>
            <a:prstGeom prst="rect">
              <a:avLst/>
            </a:prstGeom>
          </p:spPr>
        </p:pic>
        <p:pic>
          <p:nvPicPr>
            <p:cNvPr id="11" name="Picture 10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186" y="-866598"/>
              <a:ext cx="1733196" cy="17331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2681872" y="2818932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57564" y="4388718"/>
            <a:ext cx="5410200" cy="1022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  <a:lvl2pPr marL="457250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2pPr>
            <a:lvl3pPr marL="9144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3pPr>
            <a:lvl4pPr marL="137174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4pPr>
            <a:lvl5pPr marL="18289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 | Date 2016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5967" y="2343151"/>
            <a:ext cx="1135674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6400" dirty="0" smtClean="0"/>
              <a:t>Executive Presentation Title: Dark</a:t>
            </a:r>
            <a:endParaRPr lang="en-US" dirty="0"/>
          </a:p>
        </p:txBody>
      </p:sp>
      <p:pic>
        <p:nvPicPr>
          <p:cNvPr id="8" name="Picture 7" descr="CDKGlobal_Tagline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91" y="6367194"/>
            <a:ext cx="3592863" cy="291004"/>
          </a:xfrm>
          <a:prstGeom prst="rect">
            <a:avLst/>
          </a:prstGeom>
        </p:spPr>
      </p:pic>
      <p:pic>
        <p:nvPicPr>
          <p:cNvPr id="14" name="Picture 13" descr="cdk_horiz_logo_whiteOnBlac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6291073"/>
            <a:ext cx="2672567" cy="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4120" y="424008"/>
            <a:ext cx="11107331" cy="612779"/>
          </a:xfrm>
          <a:prstGeom prst="rect">
            <a:avLst/>
          </a:prstGeom>
        </p:spPr>
        <p:txBody>
          <a:bodyPr lIns="68589" tIns="34295" rIns="68589" bIns="34295"/>
          <a:lstStyle>
            <a:lvl1pPr algn="l">
              <a:defRPr sz="2933" b="1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94120" y="1036786"/>
            <a:ext cx="11107331" cy="614215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l">
              <a:buNone/>
              <a:defRPr sz="21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4120" y="1651000"/>
            <a:ext cx="11107331" cy="45669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743031" indent="-285781">
              <a:buClr>
                <a:schemeClr val="tx2"/>
              </a:buClr>
              <a:buSzPct val="95000"/>
              <a:buFont typeface="Courier New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1143123" indent="-228625">
              <a:buClr>
                <a:schemeClr val="tx2"/>
              </a:buClr>
              <a:buSzPct val="95000"/>
              <a:buFont typeface="Courier New" charset="0"/>
              <a:buChar char="o"/>
              <a:defRPr sz="1867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 marL="1600373" indent="-228625">
              <a:buClr>
                <a:schemeClr val="tx2"/>
              </a:buClr>
              <a:buSzPct val="95000"/>
              <a:buFont typeface="Courier New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0444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2" TargetMode="External"/><Relationship Id="rId5" Type="http://schemas.openxmlformats.org/officeDocument/2006/relationships/hyperlink" Target="http://bit.ly/Pydata-Scattertext-3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bit.ly/pydatascattertex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pydatascatter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://blog.okcupid.com/index.php/page/7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7563" y="4388718"/>
            <a:ext cx="9355396" cy="1022349"/>
          </a:xfrm>
        </p:spPr>
        <p:txBody>
          <a:bodyPr/>
          <a:lstStyle/>
          <a:p>
            <a:r>
              <a:rPr lang="en-US" dirty="0" smtClean="0"/>
              <a:t>Jason S. Kessler | </a:t>
            </a:r>
            <a:r>
              <a:rPr lang="en-US" dirty="0" err="1" smtClean="0"/>
              <a:t>PyData</a:t>
            </a:r>
            <a:r>
              <a:rPr lang="en-US" dirty="0" smtClean="0"/>
              <a:t> Seattle, July </a:t>
            </a:r>
            <a:r>
              <a:rPr lang="en-US" dirty="0" smtClean="0"/>
              <a:t>17, 2017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jasonkessler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5968" y="1759818"/>
            <a:ext cx="11866033" cy="262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Scattertext and the Python NLP Ecosystem for Text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834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9" y="2"/>
            <a:ext cx="8030315" cy="61205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090" y="6304793"/>
            <a:ext cx="3031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12"/>
            <a:ext cx="500089" cy="500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9592" y="6054823"/>
            <a:ext cx="324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with everyone else</a:t>
            </a:r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68279" y="581248"/>
            <a:ext cx="1786271" cy="818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68279" y="641243"/>
            <a:ext cx="2736112" cy="5090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4391" y="4775757"/>
            <a:ext cx="335002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ignore k-pop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10959" y="51453"/>
            <a:ext cx="328427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Low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disproportionately mention Phish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76931" y="1743740"/>
            <a:ext cx="3487479" cy="2144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67" dirty="0"/>
              <a:t>The </a:t>
            </a:r>
            <a:r>
              <a:rPr lang="en-US" sz="2667" dirty="0"/>
              <a:t>smaller the distance from the top left, the higher the association with white </a:t>
            </a:r>
            <a:r>
              <a:rPr lang="en-US" sz="2667" dirty="0"/>
              <a:t>men.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773364" y="-118026"/>
            <a:ext cx="8007397" cy="69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026" y="6304005"/>
            <a:ext cx="3031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78"/>
            <a:ext cx="500025" cy="500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9642" y="510865"/>
            <a:ext cx="1668951" cy="830997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</a:t>
            </a:r>
            <a:r>
              <a:rPr lang="en-US" sz="2400">
                <a:solidFill>
                  <a:srgbClr val="9D3A3E"/>
                </a:solidFill>
              </a:rPr>
              <a:t>y blue eyes</a:t>
            </a:r>
            <a:endParaRPr lang="en-US" sz="2400">
              <a:solidFill>
                <a:srgbClr val="9D3A3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DEMO</a:t>
            </a:r>
            <a:endParaRPr lang="en-US" sz="5400"/>
          </a:p>
        </p:txBody>
      </p:sp>
      <p:sp>
        <p:nvSpPr>
          <p:cNvPr id="11" name="Rectangle 10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6712" y="42432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mtClean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http://bit.ly/Pydata-Scattertext-1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529" y="447409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4" y="372106"/>
            <a:ext cx="7583453" cy="590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15" idx="1"/>
          </p:cNvCxnSpPr>
          <p:nvPr/>
        </p:nvCxnSpPr>
        <p:spPr>
          <a:xfrm rot="5400000" flipH="1" flipV="1">
            <a:off x="7631961" y="3295326"/>
            <a:ext cx="1226944" cy="102226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56567" y="2654467"/>
            <a:ext cx="2928595" cy="1077040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Jan. 1999: </a:t>
            </a:r>
            <a:r>
              <a:rPr lang="en-US" sz="2133" i="1" dirty="0"/>
              <a:t>…Baby </a:t>
            </a:r>
            <a:r>
              <a:rPr lang="en-US" sz="2133" i="1" dirty="0"/>
              <a:t>One More Time</a:t>
            </a:r>
            <a:r>
              <a:rPr lang="en-US" sz="2133" dirty="0"/>
              <a:t> </a:t>
            </a:r>
            <a:r>
              <a:rPr lang="en-US" sz="2133" dirty="0"/>
              <a:t>single</a:t>
            </a:r>
            <a:r>
              <a:rPr lang="en-US" sz="2133" dirty="0"/>
              <a:t> </a:t>
            </a:r>
            <a:r>
              <a:rPr lang="en-US" sz="2133" dirty="0"/>
              <a:t>released</a:t>
            </a:r>
          </a:p>
        </p:txBody>
      </p:sp>
      <p:cxnSp>
        <p:nvCxnSpPr>
          <p:cNvPr id="19" name="Elbow Connector 18"/>
          <p:cNvCxnSpPr>
            <a:endCxn id="21" idx="1"/>
          </p:cNvCxnSpPr>
          <p:nvPr/>
        </p:nvCxnSpPr>
        <p:spPr>
          <a:xfrm flipV="1">
            <a:off x="7840980" y="4076194"/>
            <a:ext cx="899163" cy="81584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0143" y="370178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2002: breaks up with Justin Timberlake</a:t>
            </a:r>
          </a:p>
        </p:txBody>
      </p:sp>
      <p:cxnSp>
        <p:nvCxnSpPr>
          <p:cNvPr id="22" name="Elbow Connector 21"/>
          <p:cNvCxnSpPr>
            <a:endCxn id="37" idx="1"/>
          </p:cNvCxnSpPr>
          <p:nvPr/>
        </p:nvCxnSpPr>
        <p:spPr>
          <a:xfrm flipV="1">
            <a:off x="8115300" y="4891977"/>
            <a:ext cx="641267" cy="12416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56567" y="4517572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2007: losses custody of child</a:t>
            </a:r>
          </a:p>
        </p:txBody>
      </p:sp>
      <p:cxnSp>
        <p:nvCxnSpPr>
          <p:cNvPr id="52" name="Elbow Connector 51"/>
          <p:cNvCxnSpPr/>
          <p:nvPr/>
        </p:nvCxnSpPr>
        <p:spPr>
          <a:xfrm>
            <a:off x="8245434" y="5104072"/>
            <a:ext cx="527557" cy="393973"/>
          </a:xfrm>
          <a:prstGeom prst="bentConnector3">
            <a:avLst>
              <a:gd name="adj1" fmla="val 48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9415" y="526650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2010: stars in highest rated episode of Glee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58846" y="2356682"/>
            <a:ext cx="703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TWO MORE DEMOS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5793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0758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8356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http://bit.ly/Pydata-Scattertext-2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53321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http://bit.ly/Pydata-Scattertext-3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9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98848" y="2497126"/>
            <a:ext cx="509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Any questions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98848" y="1356734"/>
            <a:ext cx="371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Thanks you!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741297" y="4560848"/>
            <a:ext cx="10359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cite Scattertext, please use </a:t>
            </a:r>
          </a:p>
          <a:p>
            <a:endParaRPr lang="en-US" dirty="0"/>
          </a:p>
          <a:p>
            <a:r>
              <a:rPr lang="en-US" dirty="0" smtClean="0"/>
              <a:t>Jason </a:t>
            </a:r>
            <a:r>
              <a:rPr lang="en-US" dirty="0"/>
              <a:t>S. Kessler. Scattertext: a Browser-Based Tool for Visualizing how Corpora Differ. Proceedings of the 54th Annual Meeting of the Association for Computational Linguistics (ACL): System Demonstrations. 2017.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2"/>
            <a:ext cx="12192000" cy="63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2307" y="0"/>
            <a:ext cx="11107331" cy="612779"/>
          </a:xfrm>
        </p:spPr>
        <p:txBody>
          <a:bodyPr/>
          <a:lstStyle/>
          <a:p>
            <a:r>
              <a:rPr lang="en-US" sz="2400" dirty="0"/>
              <a:t>Scattertext: </a:t>
            </a:r>
            <a:r>
              <a:rPr lang="en-US" sz="2400" b="0" dirty="0"/>
              <a:t>Democrats vs Republicans: 2012 Convention Speeches</a:t>
            </a:r>
            <a:endParaRPr lang="en-US" sz="2400" b="0" dirty="0"/>
          </a:p>
        </p:txBody>
      </p:sp>
      <p:sp>
        <p:nvSpPr>
          <p:cNvPr id="5" name="Rectangle 4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4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Scattertext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120" y="1036787"/>
            <a:ext cx="11107331" cy="518113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http</a:t>
            </a:r>
            <a:r>
              <a:rPr lang="en-US" b="1" dirty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://</a:t>
            </a: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bit.ly/pydatascattertext</a:t>
            </a:r>
            <a:endParaRPr lang="en-US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$pip3 install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scattertext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agefromname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Visualize how different groups speak differently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general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topic-specific ways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Intersections of group types (e.g., gender and political party)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 10 minutes will be consist of some fun case studies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Rest will consist of code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Includes examples of Python NLP ecosystem</a:t>
            </a:r>
          </a:p>
          <a:p>
            <a:pPr marL="1486023" lvl="2" indent="-342900">
              <a:buFont typeface="Arial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Empath,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1486023" lvl="2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Bottom line: toolkit for computational social science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61349" y="-11601"/>
            <a:ext cx="10601537" cy="986608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933" dirty="0" err="1"/>
              <a:t>OKCupid</a:t>
            </a:r>
            <a:r>
              <a:rPr lang="en-US" sz="2933" dirty="0"/>
              <a:t>: an online dating site</a:t>
            </a:r>
            <a:endParaRPr lang="en-US" sz="2933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5" y="975007"/>
            <a:ext cx="6924033" cy="586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7454" y="383104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</a:t>
            </a:r>
            <a:r>
              <a:rPr lang="en-US" sz="2400"/>
              <a:t>obos</a:t>
            </a:r>
            <a:endParaRPr lang="en-US" sz="2400"/>
          </a:p>
        </p:txBody>
      </p:sp>
      <p:cxnSp>
        <p:nvCxnSpPr>
          <p:cNvPr id="11" name="Curved Connector 10"/>
          <p:cNvCxnSpPr/>
          <p:nvPr/>
        </p:nvCxnSpPr>
        <p:spPr>
          <a:xfrm>
            <a:off x="2673238" y="4041429"/>
            <a:ext cx="1976980" cy="449691"/>
          </a:xfrm>
          <a:prstGeom prst="curvedConnector3">
            <a:avLst>
              <a:gd name="adj1" fmla="val 981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574549" y="513047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6583" y="4745978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0556467" y="4794882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 dirty="0"/>
              <a:t>Solitude</a:t>
            </a:r>
            <a:endParaRPr lang="en-US" sz="2400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0221432" y="5176864"/>
            <a:ext cx="507640" cy="430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" y="6183837"/>
            <a:ext cx="616791" cy="616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093" y="561916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  <a:endParaRPr lang="en-US" sz="2400"/>
          </a:p>
        </p:txBody>
      </p:sp>
      <p:cxnSp>
        <p:nvCxnSpPr>
          <p:cNvPr id="18" name="Curved Connector 17"/>
          <p:cNvCxnSpPr/>
          <p:nvPr/>
        </p:nvCxnSpPr>
        <p:spPr>
          <a:xfrm>
            <a:off x="5933032" y="5865392"/>
            <a:ext cx="1041493" cy="636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5296" y="6492232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Christian Rudder: http://</a:t>
            </a:r>
            <a:r>
              <a:rPr lang="en-US" sz="1400" u="sng" dirty="0" err="1"/>
              <a:t>blog.okcupid.com</a:t>
            </a:r>
            <a:r>
              <a:rPr lang="en-US" sz="1400" u="sng" dirty="0"/>
              <a:t>/</a:t>
            </a:r>
            <a:r>
              <a:rPr lang="en-US" sz="1400" u="sng" dirty="0" err="1"/>
              <a:t>index.php</a:t>
            </a:r>
            <a:r>
              <a:rPr lang="en-US" sz="1400" u="sng" dirty="0"/>
              <a:t>/page/7/</a:t>
            </a:r>
            <a:endParaRPr lang="en-US" sz="1400" u="sng" dirty="0"/>
          </a:p>
        </p:txBody>
      </p:sp>
      <p:sp>
        <p:nvSpPr>
          <p:cNvPr id="2" name="Rectangle 1"/>
          <p:cNvSpPr/>
          <p:nvPr/>
        </p:nvSpPr>
        <p:spPr>
          <a:xfrm>
            <a:off x="461349" y="975007"/>
            <a:ext cx="2563735" cy="275987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Which words and phrases statistically distinguish ethnic groups and genders?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2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432842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2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75426"/>
            <a:ext cx="1209146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202580" y="230589"/>
            <a:ext cx="11786839" cy="7399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4362092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5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017" y="439060"/>
            <a:ext cx="11107331" cy="612779"/>
          </a:xfrm>
        </p:spPr>
        <p:txBody>
          <a:bodyPr>
            <a:normAutofit fontScale="90000"/>
          </a:bodyPr>
          <a:lstStyle/>
          <a:p>
            <a:r>
              <a:rPr lang="en-US" dirty="0"/>
              <a:t>Word Use Reflecting Gender and Personality in Facebook Statuses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1067" y="1443187"/>
            <a:ext cx="10613437" cy="4850943"/>
          </a:xfrm>
        </p:spPr>
        <p:txBody>
          <a:bodyPr>
            <a:normAutofit/>
          </a:bodyPr>
          <a:lstStyle/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Objective: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Find words, phrases, and topics </a:t>
            </a:r>
            <a:r>
              <a:rPr lang="en-US" dirty="0"/>
              <a:t>that </a:t>
            </a:r>
            <a:r>
              <a:rPr lang="en-US" dirty="0" smtClean="0"/>
              <a:t>correlate to 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 smtClean="0"/>
              <a:t>gender, and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ig 5 personality type</a:t>
            </a:r>
          </a:p>
          <a:p>
            <a:pPr marL="838240" lvl="1" indent="-380990" algn="l">
              <a:buFont typeface="Arial" charset="0"/>
              <a:buChar char="•"/>
            </a:pPr>
            <a:r>
              <a:rPr lang="en-US" dirty="0"/>
              <a:t>Data source: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/>
              <a:t>My </a:t>
            </a:r>
            <a:r>
              <a:rPr lang="en-US" dirty="0" smtClean="0"/>
              <a:t>Personality App 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b="1" dirty="0" smtClean="0"/>
              <a:t>75k </a:t>
            </a:r>
            <a:r>
              <a:rPr lang="en-US" dirty="0"/>
              <a:t>voluntary</a:t>
            </a:r>
            <a:r>
              <a:rPr lang="en-US" b="1" dirty="0"/>
              <a:t> </a:t>
            </a:r>
            <a:r>
              <a:rPr lang="en-US" dirty="0"/>
              <a:t>participants in Facebook based survey, &gt;</a:t>
            </a:r>
            <a:r>
              <a:rPr lang="en-US" b="1" dirty="0"/>
              <a:t>300mm </a:t>
            </a:r>
            <a:r>
              <a:rPr lang="en-US" dirty="0" smtClean="0"/>
              <a:t>words</a:t>
            </a:r>
            <a:endParaRPr lang="en-US" b="1" dirty="0"/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Agreed </a:t>
            </a:r>
            <a:r>
              <a:rPr lang="en-US" dirty="0"/>
              <a:t>to give researchers access to </a:t>
            </a:r>
            <a:r>
              <a:rPr lang="en-US" dirty="0" smtClean="0"/>
              <a:t>statuses.</a:t>
            </a:r>
            <a:endParaRPr lang="en-US" dirty="0"/>
          </a:p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Scoring algorithm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Linear regression weights, 2000 LDA topics.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7320" y="627208"/>
            <a:ext cx="11107331" cy="612779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8685666" y="5509391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Lyle Ungar</a:t>
            </a:r>
          </a:p>
          <a:p>
            <a:r>
              <a:rPr lang="en-US" sz="1400"/>
              <a:t>2013 AAAI</a:t>
            </a:r>
          </a:p>
          <a:p>
            <a:r>
              <a:rPr lang="en-US" sz="1400"/>
              <a:t>Tutorial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03920" y="5401858"/>
            <a:ext cx="703223" cy="984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4216" y="6386369"/>
            <a:ext cx="7136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Schwartz et al. Personality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, Gender, and Age in the Language of Social Media: The Open-Vocabulary 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Approach. </a:t>
            </a:r>
            <a:r>
              <a:rPr lang="en-US" sz="1200" dirty="0" err="1">
                <a:solidFill>
                  <a:srgbClr val="333333"/>
                </a:solidFill>
                <a:latin typeface="Open Sans" charset="0"/>
              </a:rPr>
              <a:t>Plos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 One. 2013.</a:t>
            </a:r>
            <a:endParaRPr lang="en-US" sz="1200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"/>
            <a:ext cx="8613869" cy="615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3362" y="5401677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6427" y="5401677"/>
            <a:ext cx="703223" cy="984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75" y="6273800"/>
            <a:ext cx="5588000" cy="584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43108" y="142745"/>
            <a:ext cx="3834593" cy="55880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2667" b="1" dirty="0"/>
              <a:t>The good:</a:t>
            </a:r>
          </a:p>
          <a:p>
            <a:pPr lvl="2"/>
            <a:r>
              <a:rPr lang="en-US" sz="2667" dirty="0"/>
              <a:t>Word clouds force you to hunt for the most impactful terms</a:t>
            </a:r>
          </a:p>
          <a:p>
            <a:pPr lvl="2"/>
            <a:r>
              <a:rPr lang="en-US" sz="2667" dirty="0"/>
              <a:t>You end up examining the long tail in the process</a:t>
            </a:r>
          </a:p>
          <a:p>
            <a:pPr lvl="2"/>
            <a:r>
              <a:rPr lang="en-US" sz="2667" dirty="0"/>
              <a:t>Compactly </a:t>
            </a:r>
            <a:r>
              <a:rPr lang="en-US" sz="2667" dirty="0"/>
              <a:t>represent a lot of </a:t>
            </a:r>
            <a:r>
              <a:rPr lang="en-US" sz="2667" dirty="0"/>
              <a:t>phrases and topics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" y="119170"/>
            <a:ext cx="8546748" cy="624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7177" y="5377330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0242" y="5377330"/>
            <a:ext cx="703223" cy="9845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1899" y="1"/>
            <a:ext cx="3838179" cy="7801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667" b="1" dirty="0"/>
              <a:t>The bad:</a:t>
            </a:r>
          </a:p>
          <a:p>
            <a:pPr lvl="1"/>
            <a:r>
              <a:rPr lang="en-US" sz="2667" dirty="0"/>
              <a:t>“Mullets of the Internet” --Jeffrey </a:t>
            </a:r>
            <a:r>
              <a:rPr lang="en-US" sz="2667" dirty="0" err="1"/>
              <a:t>Zeldman</a:t>
            </a:r>
            <a:r>
              <a:rPr lang="en-US" sz="2667" dirty="0"/>
              <a:t>, </a:t>
            </a:r>
            <a:r>
              <a:rPr lang="en-US" sz="2667" b="1" dirty="0"/>
              <a:t>2005</a:t>
            </a:r>
            <a:endParaRPr lang="en-US" sz="2667" b="1" dirty="0"/>
          </a:p>
          <a:p>
            <a:pPr lvl="1"/>
            <a:r>
              <a:rPr lang="en-US" sz="2667" dirty="0"/>
              <a:t>Longer phrases are are more prominent.</a:t>
            </a:r>
          </a:p>
          <a:p>
            <a:pPr lvl="1"/>
            <a:r>
              <a:rPr lang="en-US" sz="2667" dirty="0"/>
              <a:t>Ranking is unclear</a:t>
            </a:r>
          </a:p>
          <a:p>
            <a:pPr lvl="1"/>
            <a:r>
              <a:rPr lang="en-US" sz="2667" dirty="0"/>
              <a:t>Does size indicate higher frequency?</a:t>
            </a:r>
          </a:p>
          <a:p>
            <a:endParaRPr lang="en-US" sz="2667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Profit Optimizer Update Nov 19 2014 v7</Template>
  <TotalTime>4057</TotalTime>
  <Words>832</Words>
  <Application>Microsoft Macintosh PowerPoint</Application>
  <PresentationFormat>Widescreen</PresentationFormat>
  <Paragraphs>133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Lucida Sans Typewriter</vt:lpstr>
      <vt:lpstr>Open Sans</vt:lpstr>
      <vt:lpstr>Arial</vt:lpstr>
      <vt:lpstr>Office Theme</vt:lpstr>
      <vt:lpstr>PowerPoint Presentation</vt:lpstr>
      <vt:lpstr>Scattertext: Democrats vs Republicans: 2012 Convention Speeches</vt:lpstr>
      <vt:lpstr>Scattertext</vt:lpstr>
      <vt:lpstr>PowerPoint Presentation</vt:lpstr>
      <vt:lpstr>OKCupid: Words and phrases that distinguish white men.</vt:lpstr>
      <vt:lpstr>OKCupid: Words and phrases that distinguish Latin men.</vt:lpstr>
      <vt:lpstr>Word Use Reflecting Gender and Personality in Facebook Statuses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Language by Gender and Generation</vt:lpstr>
      <vt:lpstr>Review Language by Gender and Generation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2017-07-03T06:10:43Z</dcterms:created>
  <dcterms:modified xsi:type="dcterms:W3CDTF">2017-07-06T01:48:12Z</dcterms:modified>
</cp:coreProperties>
</file>